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embeddedFontLst>
    <p:embeddedFont>
      <p:font typeface="Corbel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regular.fntdata"/><Relationship Id="rId25" Type="http://schemas.openxmlformats.org/officeDocument/2006/relationships/slide" Target="slides/slide20.xml"/><Relationship Id="rId28" Type="http://schemas.openxmlformats.org/officeDocument/2006/relationships/font" Target="fonts/Corbel-italic.fntdata"/><Relationship Id="rId27" Type="http://schemas.openxmlformats.org/officeDocument/2006/relationships/font" Target="fonts/Corbe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l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7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7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7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7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7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11c5ff33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11c5ff33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211c5ff33e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1019d4db9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21019d4db9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0e3df0449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20e3df044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1019d4db9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1019d4db9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21019d4db9_0_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0e3df044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0e3df044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e3df0449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0e3df0449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0fe3f5ff3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0fe3f5ff3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0fe3f5ff3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20fe3f5ff3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1019d4db9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21019d4db9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1019d4db9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21019d4db9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1019d4db9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1019d4db9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21019d4db9_2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1019d4db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1019d4db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21019d4db9_0_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1019d4db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1019d4db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21019d4db9_0_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1019d4db9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1019d4db9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21019d4db9_0_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1019d4db9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1019d4db9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1019d4db9_0_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11c5ff33e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11c5ff33e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211c5ff33e_0_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11c5ff33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11c5ff33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211c5ff33e_0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7874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00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685800" y="29210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685800" y="3530600"/>
            <a:ext cx="80010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6676"/>
            <a:ext cx="91440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 rot="5400000">
            <a:off x="2590800" y="-152400"/>
            <a:ext cx="39624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 rot="5400000">
            <a:off x="4781550" y="2038350"/>
            <a:ext cx="5410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 rot="5400000">
            <a:off x="819151" y="171450"/>
            <a:ext cx="5410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22313" y="440690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indent="-228600" lvl="4" marL="22860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228600" lvl="5" marL="27432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indent="-228600" lvl="6" marL="32004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indent="-228600" lvl="7" marL="36576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indent="-228600" lvl="8" marL="41148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85800" y="1752600"/>
            <a:ext cx="3810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648200" y="1752600"/>
            <a:ext cx="38100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5pPr>
            <a:lvl6pPr indent="-3175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6pPr>
            <a:lvl7pPr indent="-3175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7pPr>
            <a:lvl8pPr indent="-3175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8pPr>
            <a:lvl9pPr indent="-3175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»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200" y="1535117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3" type="body"/>
          </p:nvPr>
        </p:nvSpPr>
        <p:spPr>
          <a:xfrm>
            <a:off x="4645028" y="1535117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15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b="1" sz="14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2pPr>
            <a:lvl3pPr indent="-317500" lvl="2" marL="13716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»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57205" y="273053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575050" y="273057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57205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792288" y="4800604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792288" y="5367342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Font typeface="Arial"/>
              <a:buNone/>
              <a:defRPr sz="900"/>
            </a:lvl2pPr>
            <a:lvl3pPr indent="-228600" lvl="2" marL="1371600" algn="l"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rgbClr val="7A0019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7A0019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/Users/ranja/Documents/5-resources/ppt/2018 ppt-with R/new/working files/graphics_4x3-M-maroon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91656"/>
            <a:ext cx="9144000" cy="4663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doEeBfsr8DguQT7YaqTz3aHan5WJtLP7/view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P0tMHVwCKqcySSTeqPfEoFmqyW65aHeU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685800" y="7874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DIY Stereo Vision : Depth Estimation using Object Detection</a:t>
            </a:r>
            <a:endParaRPr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85800" y="29210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1" lang="en-US"/>
              <a:t>Nitish V Poojari</a:t>
            </a:r>
            <a:br>
              <a:rPr b="1" lang="en-US"/>
            </a:br>
            <a:r>
              <a:rPr b="1" lang="en-US"/>
              <a:t>Yashwant Moharil</a:t>
            </a:r>
            <a:endParaRPr b="1"/>
          </a:p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685800" y="3530600"/>
            <a:ext cx="80010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Stereo Pair Rectification (contd.)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After Rectification: 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888" y="2187973"/>
            <a:ext cx="7030225" cy="309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772350" y="170115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Depth Estimation and Object Detection</a:t>
            </a:r>
            <a:endParaRPr sz="4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599250" y="112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H</a:t>
            </a:r>
            <a:r>
              <a:rPr lang="en-US" sz="1300"/>
              <a:t>(color)</a:t>
            </a:r>
            <a:r>
              <a:rPr lang="en-US" sz="3400"/>
              <a:t>S</a:t>
            </a:r>
            <a:r>
              <a:rPr lang="en-US" sz="1300"/>
              <a:t>(intensity)</a:t>
            </a:r>
            <a:r>
              <a:rPr lang="en-US" sz="3400"/>
              <a:t>V</a:t>
            </a:r>
            <a:r>
              <a:rPr lang="en-US" sz="1300"/>
              <a:t>(</a:t>
            </a:r>
            <a:r>
              <a:rPr lang="en-US" sz="1300"/>
              <a:t>brightness</a:t>
            </a:r>
            <a:r>
              <a:rPr lang="en-US" sz="1300"/>
              <a:t>)</a:t>
            </a:r>
            <a:r>
              <a:rPr lang="en-US" sz="3400"/>
              <a:t> Model</a:t>
            </a:r>
            <a:endParaRPr sz="34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 sz="1900"/>
              <a:t> </a:t>
            </a:r>
            <a:r>
              <a:rPr lang="en-US" sz="1900"/>
              <a:t>Several good reasons for using HSV (Hue, Saturation, Value) color space for object detection:</a:t>
            </a:r>
            <a:endParaRPr sz="1900"/>
          </a:p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Hue represents the actual color, Saturation and Value can handle shadows better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Easier thresholding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Hue, emphasises on color rather than the brightness.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efficient morphological operations</a:t>
            </a:r>
            <a:endParaRPr sz="19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25" y="3634300"/>
            <a:ext cx="2156175" cy="21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599250" y="3336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>
                <a:solidFill>
                  <a:schemeClr val="accent1"/>
                </a:solidFill>
              </a:rPr>
              <a:t>H</a:t>
            </a:r>
            <a:r>
              <a:rPr lang="en-US" sz="1300">
                <a:solidFill>
                  <a:schemeClr val="accent1"/>
                </a:solidFill>
              </a:rPr>
              <a:t>(color)</a:t>
            </a:r>
            <a:r>
              <a:rPr lang="en-US" sz="3400">
                <a:solidFill>
                  <a:schemeClr val="accent1"/>
                </a:solidFill>
              </a:rPr>
              <a:t>S</a:t>
            </a:r>
            <a:r>
              <a:rPr lang="en-US" sz="1300">
                <a:solidFill>
                  <a:schemeClr val="accent1"/>
                </a:solidFill>
              </a:rPr>
              <a:t>(intensity)</a:t>
            </a:r>
            <a:r>
              <a:rPr lang="en-US" sz="3400">
                <a:solidFill>
                  <a:schemeClr val="accent1"/>
                </a:solidFill>
              </a:rPr>
              <a:t>V</a:t>
            </a:r>
            <a:r>
              <a:rPr lang="en-US" sz="1300">
                <a:solidFill>
                  <a:schemeClr val="accent1"/>
                </a:solidFill>
              </a:rPr>
              <a:t>(brightness)</a:t>
            </a:r>
            <a:r>
              <a:rPr lang="en-US" sz="3400">
                <a:solidFill>
                  <a:schemeClr val="accent1"/>
                </a:solidFill>
              </a:rPr>
              <a:t> Model </a:t>
            </a:r>
            <a:r>
              <a:rPr lang="en-US" sz="2200">
                <a:solidFill>
                  <a:schemeClr val="accent1"/>
                </a:solidFill>
              </a:rPr>
              <a:t>(contd.)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 sz="1900"/>
              <a:t>A Binary logical Filter that helps </a:t>
            </a:r>
            <a:r>
              <a:rPr lang="en-US" sz="1900"/>
              <a:t>segment</a:t>
            </a:r>
            <a:r>
              <a:rPr lang="en-US" sz="1900"/>
              <a:t> each frame of video to focus on region of interest, </a:t>
            </a:r>
            <a:r>
              <a:rPr b="1" lang="en-US" sz="1900"/>
              <a:t>Binary 1 → Good and Binary → 0 Bad!</a:t>
            </a:r>
            <a:endParaRPr b="1" sz="190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25" y="1971825"/>
            <a:ext cx="3854325" cy="2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75" y="3429000"/>
            <a:ext cx="3766063" cy="25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Masking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25" y="1279100"/>
            <a:ext cx="6403948" cy="48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599250" y="112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Masking</a:t>
            </a:r>
            <a:endParaRPr sz="3400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077" y="1356200"/>
            <a:ext cx="5977149" cy="44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99250" y="112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Detection and Disparity</a:t>
            </a:r>
            <a:endParaRPr sz="3400"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75" y="1422875"/>
            <a:ext cx="6300126" cy="46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599250" y="112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>
                <a:solidFill>
                  <a:schemeClr val="accent1"/>
                </a:solidFill>
              </a:rPr>
              <a:t>Detection and Disparity </a:t>
            </a:r>
            <a:r>
              <a:rPr lang="en-US" sz="2200">
                <a:solidFill>
                  <a:schemeClr val="accent1"/>
                </a:solidFill>
              </a:rPr>
              <a:t>(contd.)</a:t>
            </a:r>
            <a:endParaRPr sz="2200"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id="176" name="Google Shape;176;p29" title="combined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975" y="1213950"/>
            <a:ext cx="6780050" cy="50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599250" y="1124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Detection and Disparity </a:t>
            </a:r>
            <a:r>
              <a:rPr lang="en-US" sz="2200"/>
              <a:t>(Wrap up)</a:t>
            </a:r>
            <a:endParaRPr sz="2200"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0" y="1213950"/>
            <a:ext cx="9144000" cy="5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04809" lvl="0" marL="257209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id="183" name="Google Shape;183;p30" title="Untitled video - Made with Clipchamp (30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875" y="1290350"/>
            <a:ext cx="6706250" cy="50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ctrTitle"/>
          </p:nvPr>
        </p:nvSpPr>
        <p:spPr>
          <a:xfrm>
            <a:off x="571500" y="316075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Thank you…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75" y="1399850"/>
            <a:ext cx="5253200" cy="29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772350" y="170115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Camera Calibration</a:t>
            </a:r>
            <a:endParaRPr sz="4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3"/>
            <a:ext cx="9139938" cy="685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Stereo Calibration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Stereo Calibration first starts with finding </a:t>
            </a:r>
            <a:r>
              <a:rPr lang="en-US"/>
              <a:t>the</a:t>
            </a:r>
            <a:r>
              <a:rPr lang="en-US"/>
              <a:t> intrinsic parameters of both the </a:t>
            </a:r>
            <a:r>
              <a:rPr lang="en-US"/>
              <a:t>cameras such as focal length etc. We achieved it by clicking 11 pictures each of a checkerboard from different planes.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25" y="3429000"/>
            <a:ext cx="6799349" cy="28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Stereo Calibration (contd.)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-US"/>
              <a:t>Next, the process calculates the extrinsic properties of one camera with respect to the other using the 11 pair of checkerboard photos. (Left wrt Right in our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-US"/>
              <a:t>Post this, we need to eradicate the outliers to minimize the mean error.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-US"/>
              <a:t>The Extrinsic Evaluation :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75" y="3658025"/>
            <a:ext cx="3137424" cy="25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Stereo Calibration (Contd.)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Before eradicating the outliers: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02" y="2229450"/>
            <a:ext cx="5242000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Stereo Calibration (contd.)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After removing the outliers: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88" y="2214346"/>
            <a:ext cx="8744025" cy="403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85800" y="557875"/>
            <a:ext cx="7772400" cy="512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Intrinsic of Left Camera: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Intrinsic of Right Camera: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Extrinsic Parameters:   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00" y="81975"/>
            <a:ext cx="3719148" cy="14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75" y="1626775"/>
            <a:ext cx="3676600" cy="14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300" y="3429000"/>
            <a:ext cx="4960548" cy="19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85800" y="159925"/>
            <a:ext cx="7772400" cy="555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Fundamental and Essential Matrix: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763" y="932300"/>
            <a:ext cx="36480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838" y="3295551"/>
            <a:ext cx="3409950" cy="187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Stereo Pair Rectification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685800" y="1752600"/>
            <a:ext cx="7772400" cy="396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Before Rectification: 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00" y="2384551"/>
            <a:ext cx="7045599" cy="31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VP-regents-PowerPoint-HD-3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